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87" r:id="rId6"/>
    <p:sldId id="285" r:id="rId7"/>
    <p:sldId id="262" r:id="rId8"/>
    <p:sldId id="298" r:id="rId9"/>
    <p:sldId id="261" r:id="rId10"/>
    <p:sldId id="290" r:id="rId11"/>
    <p:sldId id="301" r:id="rId12"/>
    <p:sldId id="302" r:id="rId13"/>
    <p:sldId id="303" r:id="rId14"/>
    <p:sldId id="296" r:id="rId15"/>
    <p:sldId id="28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653"/>
    <a:srgbClr val="F0B6E5"/>
    <a:srgbClr val="F3D6CD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498" y="9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5315265" cy="1709928"/>
          </a:xfrm>
        </p:spPr>
        <p:txBody>
          <a:bodyPr/>
          <a:lstStyle/>
          <a:p>
            <a:r>
              <a:rPr lang="en-US" dirty="0"/>
              <a:t>Mitigating Bird Strikes in Aviation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Saravanan S</a:t>
            </a: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997" r="7997"/>
          <a:stretch/>
        </p:blipFill>
        <p:spPr>
          <a:xfrm>
            <a:off x="7246779" y="812292"/>
            <a:ext cx="3834628" cy="4928616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49A3F7-354F-7927-CC01-F31E2BC03F75}"/>
              </a:ext>
            </a:extLst>
          </p:cNvPr>
          <p:cNvSpPr/>
          <p:nvPr/>
        </p:nvSpPr>
        <p:spPr>
          <a:xfrm>
            <a:off x="419450" y="1151389"/>
            <a:ext cx="2952924" cy="4555222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Flights where pilots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were warned in advance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bird activity experienced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less severe outcomes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including fewer engine shutdowns and emergency procedures.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contrast, unanticipated bird strikes led to more disruptions and safety risks.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Pilot warning mechanisms appear underutilized or inconsistent across airports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8D7D01-6F53-9021-2205-643274F2ECB6}"/>
              </a:ext>
            </a:extLst>
          </p:cNvPr>
          <p:cNvSpPr txBox="1"/>
          <p:nvPr/>
        </p:nvSpPr>
        <p:spPr>
          <a:xfrm>
            <a:off x="302002" y="62918"/>
            <a:ext cx="506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Communication &amp; Training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9A332-FB57-5B00-BB66-8EF41AA8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99" y="671119"/>
            <a:ext cx="8439325" cy="5688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300FA-8542-3EE1-165F-E4B1CA68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36" y="1151389"/>
            <a:ext cx="3380763" cy="4989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45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8" y="1600074"/>
            <a:ext cx="3672616" cy="2862072"/>
          </a:xfrm>
        </p:spPr>
        <p:txBody>
          <a:bodyPr/>
          <a:lstStyle/>
          <a:p>
            <a:r>
              <a:rPr lang="en-US" dirty="0"/>
              <a:t>Summary Insights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Strikes during approach/takeoff most common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Over $20M in losses , can be reduced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Dusk/dawn flights = higher risk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Focus on Small- Medium Species</a:t>
            </a:r>
          </a:p>
          <a:p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Risk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Aircraft size , location, time all matter</a:t>
            </a:r>
          </a:p>
          <a:p>
            <a:endParaRPr lang="en-US" dirty="0"/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4FEB6F32-13DC-B464-B3F6-C28F0C8F8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8962" y="1716625"/>
            <a:ext cx="706642" cy="706642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3CF60F1E-3B85-BAAB-24A8-21439155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6386" y="4310119"/>
            <a:ext cx="706642" cy="7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40320"/>
            <a:ext cx="9912096" cy="1014984"/>
          </a:xfrm>
        </p:spPr>
        <p:txBody>
          <a:bodyPr/>
          <a:lstStyle/>
          <a:p>
            <a:r>
              <a:rPr lang="en-US" sz="4800" dirty="0"/>
              <a:t>Business Recommendation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Install avian radars in high-risk airports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9196" y="1779578"/>
            <a:ext cx="2528887" cy="2528887"/>
          </a:xfrm>
        </p:spPr>
        <p:txBody>
          <a:bodyPr/>
          <a:lstStyle/>
          <a:p>
            <a:r>
              <a:rPr lang="en-US" dirty="0"/>
              <a:t>Use falconry &amp; habitat control to reduce bird presence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Schedule flights to avoid known strike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Standardize pilot alert systems across ATC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Build predictive alert tools using AI/ML models</a:t>
            </a:r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900" y="2246853"/>
            <a:ext cx="6473952" cy="1901952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14" y="5205927"/>
            <a:ext cx="2340864" cy="585216"/>
          </a:xfrm>
        </p:spPr>
        <p:txBody>
          <a:bodyPr/>
          <a:lstStyle/>
          <a:p>
            <a:r>
              <a:rPr lang="en-US" altLang="zh-CN" dirty="0"/>
              <a:t>Saravanan 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1232176"/>
            <a:ext cx="5038344" cy="973792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13" r="6313"/>
          <a:stretch/>
        </p:blipFill>
        <p:spPr>
          <a:xfrm>
            <a:off x="8296656" y="0"/>
            <a:ext cx="3895344" cy="6858000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E72989F-6DC0-3FAD-3F5D-3AACBEDB1B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9887" y="2363926"/>
            <a:ext cx="569880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analyze and mitigate bird strikes using a comprehensive aviation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uncover patterns by exploring factors like aircraft type, altitude, species, weather, and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provide actionable recommendations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safety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cost reduction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efficiency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wildlife conservation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Leverage Tableau dashboards to communicate insights interactively.</a:t>
            </a: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00" y="269874"/>
            <a:ext cx="3865648" cy="1938528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619" b="17619"/>
          <a:stretch/>
        </p:blipFill>
        <p:spPr>
          <a:xfrm>
            <a:off x="5001768" y="420624"/>
            <a:ext cx="5897880" cy="589788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CAB751-C745-F6D8-ADCB-162230E0114E}"/>
              </a:ext>
            </a:extLst>
          </p:cNvPr>
          <p:cNvSpPr/>
          <p:nvPr/>
        </p:nvSpPr>
        <p:spPr>
          <a:xfrm>
            <a:off x="316599" y="2416029"/>
            <a:ext cx="3785617" cy="3783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Source: Bird Strike Dataset (cleaned in Excel/Python)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Records: ~20,000+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Columns: 26 attributes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Aircraft type, altitude bin, wildlife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Impact on flight, number injured,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Sky conditions, pilot warnings, airport info</a:t>
            </a:r>
          </a:p>
          <a:p>
            <a:r>
              <a:rPr lang="en-IN" sz="1600" b="1" dirty="0">
                <a:solidFill>
                  <a:schemeClr val="accent5">
                    <a:lumMod val="10000"/>
                  </a:schemeClr>
                </a:solidFill>
              </a:rPr>
              <a:t>Visual</a:t>
            </a:r>
            <a:r>
              <a:rPr lang="en-IN" sz="1600" dirty="0">
                <a:solidFill>
                  <a:schemeClr val="accent5">
                    <a:lumMod val="10000"/>
                  </a:schemeClr>
                </a:solidFill>
              </a:rPr>
              <a:t>: Snapshot table of 5–6 fields (e.g., Record ID, Aircraft Type, Wildlife Size, Cost, etc.)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0B68C4-B164-9D73-39FC-0491C4EF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3" y="847288"/>
            <a:ext cx="8429625" cy="5486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4CF7C7-0CD9-8ECC-7543-62BDDB1D76D2}"/>
              </a:ext>
            </a:extLst>
          </p:cNvPr>
          <p:cNvSpPr/>
          <p:nvPr/>
        </p:nvSpPr>
        <p:spPr>
          <a:xfrm>
            <a:off x="8875553" y="1447100"/>
            <a:ext cx="3061982" cy="41273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</a:rPr>
              <a:t>Dove, pigeons, and Starling</a:t>
            </a:r>
            <a:r>
              <a:rPr lang="en-US" sz="1800" dirty="0">
                <a:solidFill>
                  <a:srgbClr val="000000"/>
                </a:solidFill>
                <a:effectLst/>
              </a:rPr>
              <a:t> are highly involved in strikes. Habitat control, waste management near airports, and falconry could reduce their presence</a:t>
            </a:r>
            <a:r>
              <a:rPr lang="en-US" sz="1800" dirty="0">
                <a:solidFill>
                  <a:srgbClr val="666666"/>
                </a:solidFill>
                <a:effectLst/>
              </a:rPr>
              <a:t>.</a:t>
            </a:r>
            <a:br>
              <a:rPr lang="en-US" sz="1800" dirty="0">
                <a:solidFill>
                  <a:srgbClr val="666666"/>
                </a:solidFill>
                <a:effectLst/>
              </a:rPr>
            </a:br>
            <a:r>
              <a:rPr lang="en-US" sz="1800" b="1" dirty="0">
                <a:solidFill>
                  <a:srgbClr val="000000"/>
                </a:solidFill>
                <a:effectLst/>
              </a:rPr>
              <a:t>Small Medium </a:t>
            </a:r>
            <a:r>
              <a:rPr lang="en-US" sz="1800" dirty="0">
                <a:solidFill>
                  <a:srgbClr val="000000"/>
                </a:solidFill>
                <a:effectLst/>
              </a:rPr>
              <a:t>species cause more problematic strikes. Focus should be on deterrence techniques like sound cannons, radar monitoring, and habitat modification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337613" y="49851"/>
            <a:ext cx="8101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Safety Improvement Dashboard </a:t>
            </a:r>
            <a:endParaRPr lang="en-IN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169833" y="133929"/>
            <a:ext cx="6098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Compliance Dashboard</a:t>
            </a:r>
            <a:endParaRPr lang="en-IN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2CDF-2750-6C6E-F751-F213DC7B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2" y="855677"/>
            <a:ext cx="8549647" cy="554522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07B1D9-A8FD-9F5C-6821-8574137A0B62}"/>
              </a:ext>
            </a:extLst>
          </p:cNvPr>
          <p:cNvSpPr/>
          <p:nvPr/>
        </p:nvSpPr>
        <p:spPr>
          <a:xfrm>
            <a:off x="8917497" y="1310779"/>
            <a:ext cx="2927758" cy="4236441"/>
          </a:xfrm>
          <a:prstGeom prst="roundRect">
            <a:avLst/>
          </a:prstGeom>
          <a:solidFill>
            <a:srgbClr val="F0B6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Reporting appears inconsistent in </a:t>
            </a:r>
            <a:r>
              <a:rPr lang="en-US" sz="1400" b="1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precipitating conditions</a:t>
            </a:r>
            <a: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; fewer remains are collected or sent to the Smithsonian during rain or snow, raising questions about procedural adherence in adverse weather.</a:t>
            </a:r>
            <a:b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Most strikes occurred under </a:t>
            </a:r>
            <a:r>
              <a:rPr lang="en-US" sz="1400" b="1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clear or partly cloudy</a:t>
            </a:r>
            <a: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 skies, possibly due to higher visibility and activity of birds. Severe conditions like storms show fewer strikes, possibly due to reduced flying frequency</a:t>
            </a:r>
            <a:b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</a:br>
            <a:r>
              <a:rPr lang="en-US" sz="1400" b="1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Dallas, Sacramento</a:t>
            </a:r>
            <a:r>
              <a:rPr lang="en-US" sz="140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 are among the top airports reporting bird strikes. These hubs may need enhanced bird control measures and regular audits for compliance with wildlife hazard management plans.</a:t>
            </a:r>
            <a:endParaRPr lang="en-IN" sz="1400" dirty="0">
              <a:latin typeface="Univers Condensed Light" panose="020B03060202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5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FFAB6-1B9C-464E-A6A7-7B8522142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8" y="780261"/>
            <a:ext cx="8796544" cy="54800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0E8D2-A24F-4BE7-EA42-26C5417217F1}"/>
              </a:ext>
            </a:extLst>
          </p:cNvPr>
          <p:cNvSpPr txBox="1"/>
          <p:nvPr/>
        </p:nvSpPr>
        <p:spPr>
          <a:xfrm>
            <a:off x="169833" y="133930"/>
            <a:ext cx="5794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Safety Insight Dashboard</a:t>
            </a:r>
            <a:endParaRPr lang="en-IN" sz="32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1B6500-0D25-F201-602D-AFE444F0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800050" y="426317"/>
            <a:ext cx="3506599" cy="554664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73E276-2AF3-666C-935D-4347586A807A}"/>
              </a:ext>
            </a:extLst>
          </p:cNvPr>
          <p:cNvSpPr/>
          <p:nvPr/>
        </p:nvSpPr>
        <p:spPr>
          <a:xfrm>
            <a:off x="9043332" y="1031846"/>
            <a:ext cx="3061270" cy="48572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"Most bird strikes occur during 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approach and landing rolls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, suggesting aircraft are most vulnerable at lower altitudes near airports. This insight supports targeted bird control near runways and approach zones.".</a:t>
            </a:r>
            <a:b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"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Boeing 737, CL RJ100/200 and Airbus A320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 are the most commonly struck aircraft models, likely due to their widespread use. However, frequency doesn't necessarily equate to vulnerability—it may correlate with fleet size and routes flown.</a:t>
            </a:r>
            <a:b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"Larger species like 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geese and vultures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 often strike during 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climb and cruise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, whereas 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smaller birds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 tend to strike during 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approach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. This reflects differences in bird flying altitudes and supports targeted control measures based on time and height. "States like 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Texas , New </a:t>
            </a:r>
            <a:r>
              <a:rPr lang="en-US" sz="1100" b="1" dirty="0" err="1">
                <a:solidFill>
                  <a:srgbClr val="000000"/>
                </a:solidFill>
                <a:effectLst/>
                <a:latin typeface="Benton Sans Book"/>
              </a:rPr>
              <a:t>york</a:t>
            </a:r>
            <a:r>
              <a:rPr lang="en-US" sz="1100" b="1" dirty="0">
                <a:solidFill>
                  <a:srgbClr val="000000"/>
                </a:solidFill>
                <a:effectLst/>
                <a:latin typeface="Benton Sans Book"/>
              </a:rPr>
              <a:t>, California, Florida</a:t>
            </a:r>
            <a:r>
              <a:rPr lang="en-US" sz="1100" dirty="0">
                <a:solidFill>
                  <a:srgbClr val="000000"/>
                </a:solidFill>
                <a:effectLst/>
                <a:latin typeface="Benton Sans Book"/>
              </a:rPr>
              <a:t> show a rising trend in bird strike incidents over the years, possibly due to high airport traffic and wildlife presence. A seasonal or weather-based component may also influence spikes."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CCE16E2-0686-066B-F0CF-4759D69D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64" y="545284"/>
            <a:ext cx="8658706" cy="569612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7D7CA26-9CE0-40DD-02EF-7D47EB41D608}"/>
              </a:ext>
            </a:extLst>
          </p:cNvPr>
          <p:cNvSpPr/>
          <p:nvPr/>
        </p:nvSpPr>
        <p:spPr>
          <a:xfrm>
            <a:off x="8951053" y="3691156"/>
            <a:ext cx="2869035" cy="20972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002060"/>
                </a:solidFill>
              </a:rPr>
              <a:t>Cost‑Saving Strategies: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• Avian radar detection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• Falconry programs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• Habitat modification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49A3F7-354F-7927-CC01-F31E2BC03F75}"/>
              </a:ext>
            </a:extLst>
          </p:cNvPr>
          <p:cNvSpPr/>
          <p:nvPr/>
        </p:nvSpPr>
        <p:spPr>
          <a:xfrm>
            <a:off x="302003" y="1656826"/>
            <a:ext cx="2734811" cy="406866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Programs like radar detection and falconry have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low long-term costs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 high impact on preventing strikes—ideal for implementation.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Airlines with larger fleets (e.g., Delta, United, American) face higher repair costs—strategic investments in prevention can offer significant savings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8D7D01-6F53-9021-2205-643274F2ECB6}"/>
              </a:ext>
            </a:extLst>
          </p:cNvPr>
          <p:cNvSpPr txBox="1"/>
          <p:nvPr/>
        </p:nvSpPr>
        <p:spPr>
          <a:xfrm>
            <a:off x="302003" y="3871"/>
            <a:ext cx="638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COST REDUCTION &amp; PREVENTION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49A3F7-354F-7927-CC01-F31E2BC03F75}"/>
              </a:ext>
            </a:extLst>
          </p:cNvPr>
          <p:cNvSpPr/>
          <p:nvPr/>
        </p:nvSpPr>
        <p:spPr>
          <a:xfrm>
            <a:off x="461394" y="1151389"/>
            <a:ext cx="2952924" cy="4555222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bird strikes led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minor operational disruptions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but a noticeable number caused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 shutdowns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emergency landings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 delays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“Precautionary Landing”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“Aborted Take-off”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categories highlight critical safety and efficiency concerns.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disruptions often lead to flight rescheduling, crew overtime, passenger compensations, and missed connections—affecting airline punctuality KPIs.</a:t>
            </a:r>
          </a:p>
          <a:p>
            <a:pPr algn="ctr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8D7D01-6F53-9021-2205-643274F2ECB6}"/>
              </a:ext>
            </a:extLst>
          </p:cNvPr>
          <p:cNvSpPr txBox="1"/>
          <p:nvPr/>
        </p:nvSpPr>
        <p:spPr>
          <a:xfrm>
            <a:off x="302003" y="63195"/>
            <a:ext cx="455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Operational Efficiency 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576A2-C5F7-7636-AF63-3E804C2B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70" y="727581"/>
            <a:ext cx="8079654" cy="5471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D9A20-9E2D-3582-3090-A307AD66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993" y="1233182"/>
            <a:ext cx="3271706" cy="4823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 Strikes in Aviation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49A3F7-354F-7927-CC01-F31E2BC03F75}"/>
              </a:ext>
            </a:extLst>
          </p:cNvPr>
          <p:cNvSpPr/>
          <p:nvPr/>
        </p:nvSpPr>
        <p:spPr>
          <a:xfrm>
            <a:off x="302003" y="1323706"/>
            <a:ext cx="2952924" cy="4555222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Aircraft models such as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Boeing 737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Airbus A320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regional jets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show higher strike frequency—likely due to their widespread commercial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strikes occur at altitudes between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0–3000 feet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especially between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500–1500 feet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—this aligns with the bird flying range and airport perimeters.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Overall Risk Factors Identified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Aircraft Characteristics: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Larger, dual-engine aircraft more prone to severe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Flight Phase: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Climb and Approach are most dangerous.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Altitude: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0–1500 ft = highest risk zone.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Location: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High-density and coastal airports more exposed.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8D7D01-6F53-9021-2205-643274F2ECB6}"/>
              </a:ext>
            </a:extLst>
          </p:cNvPr>
          <p:cNvSpPr txBox="1"/>
          <p:nvPr/>
        </p:nvSpPr>
        <p:spPr>
          <a:xfrm>
            <a:off x="302003" y="3871"/>
            <a:ext cx="349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Risk Management 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8E784-4E50-251A-6DAB-100EB1EF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42" y="545285"/>
            <a:ext cx="8405769" cy="5855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66BF5-4432-611D-86B8-843C68D55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107" y="1048617"/>
            <a:ext cx="3238738" cy="510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517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{7A2C65A5-3D51-4905-8D03-00E521964075}tf11429527_win32</Template>
  <TotalTime>352</TotalTime>
  <Words>880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Benton Sans Book</vt:lpstr>
      <vt:lpstr>Calibri</vt:lpstr>
      <vt:lpstr>Century Gothic</vt:lpstr>
      <vt:lpstr>Karla</vt:lpstr>
      <vt:lpstr>Univers Condensed Light</vt:lpstr>
      <vt:lpstr>Office Theme</vt:lpstr>
      <vt:lpstr>Mitigating Bird Strikes in Aviation</vt:lpstr>
      <vt:lpstr>Introduction </vt:lpstr>
      <vt:lpstr>Dataset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Insights</vt:lpstr>
      <vt:lpstr>Business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Bird Strikes in Aviation</dc:title>
  <dc:creator>nanees</dc:creator>
  <cp:lastModifiedBy>nanees</cp:lastModifiedBy>
  <cp:revision>16</cp:revision>
  <dcterms:created xsi:type="dcterms:W3CDTF">2025-07-04T04:33:33Z</dcterms:created>
  <dcterms:modified xsi:type="dcterms:W3CDTF">2025-07-04T10:50:36Z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